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PROMPTFORM / 东方景点 · 书法摄影封面</a:t>
            </a:r>
          </a:p>
          <a:p>
            <a:r>
              <a:t>Demo photo: Pexels. Photo: 征宇 郑 / Pexels</a:t>
            </a:r>
          </a:p>
          <a:p>
            <a:r>
              <a:t>示例照片仅作版式演示，正式使用时请替换为你拥有授权的图片。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PROMPTFORM / 东方景点 · 书法摄影封面</a:t>
            </a:r>
          </a:p>
          <a:p>
            <a:r>
              <a:t>Demo photo: Pexels. Photo: miyou_ 77 / Pexels</a:t>
            </a:r>
          </a:p>
          <a:p>
            <a:r>
              <a:t>示例照片仅作版式演示，正式使用时请替换为你拥有授权的图片。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PROMPTFORM / 东方景点 · 书法摄影封面</a:t>
            </a:r>
          </a:p>
          <a:p>
            <a:r>
              <a:t>Demo photo: Pexels. Photo: Zhenming Wang / Pexels</a:t>
            </a:r>
          </a:p>
          <a:p>
            <a:r>
              <a:t>示例照片仅作版式演示，正式使用时请替换为你拥有授权的图片。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summ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cxnSp>
        <p:nvCxnSpPr>
          <p:cNvPr id="3" name="Connector 2"/>
          <p:cNvCxnSpPr/>
          <p:nvPr/>
        </p:nvCxnSpPr>
        <p:spPr>
          <a:xfrm>
            <a:off x="960120" y="713232"/>
            <a:ext cx="10241280" cy="0"/>
          </a:xfrm>
          <a:prstGeom prst="line">
            <a:avLst/>
          </a:prstGeom>
          <a:ln w="9525">
            <a:solidFill>
              <a:srgbClr val="D8B1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60120" y="438912"/>
            <a:ext cx="47548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D7C7A3"/>
                </a:solidFill>
                <a:latin typeface="Consolas"/>
                <a:ea typeface="Consolas"/>
              </a:rPr>
              <a:t>EASTERN LANDSCAPE  /  NO. 001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61120" y="438912"/>
            <a:ext cx="22402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0">
                <a:solidFill>
                  <a:srgbClr val="D7C7A3"/>
                </a:solidFill>
                <a:latin typeface="Consolas"/>
                <a:ea typeface="Consolas"/>
              </a:rPr>
              <a:t>16:9  /  TEMPLATE 001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0976" y="1600200"/>
            <a:ext cx="6766560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600" b="0">
                <a:solidFill>
                  <a:srgbClr val="D8B16B"/>
                </a:solidFill>
                <a:latin typeface="STXingkai"/>
                <a:ea typeface="STXingkai"/>
              </a:rPr>
              <a:t>颐和园</a:t>
            </a:r>
          </a:p>
        </p:txBody>
      </p:sp>
      <p:sp>
        <p:nvSpPr>
          <p:cNvPr id="7" name="Rectangle 6"/>
          <p:cNvSpPr/>
          <p:nvPr/>
        </p:nvSpPr>
        <p:spPr>
          <a:xfrm>
            <a:off x="3666744" y="1664208"/>
            <a:ext cx="475488" cy="475488"/>
          </a:xfrm>
          <a:prstGeom prst="rect">
            <a:avLst/>
          </a:prstGeom>
          <a:solidFill>
            <a:srgbClr val="521A13"/>
          </a:solidFill>
          <a:ln w="9525">
            <a:solidFill>
              <a:srgbClr val="C2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85031" y="1682496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sz="700" b="0">
                <a:solidFill>
                  <a:srgbClr val="D7C7A3"/>
                </a:solidFill>
                <a:latin typeface="STKaiti"/>
                <a:ea typeface="STKaiti"/>
              </a:rPr>
              <a:t>东
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3182112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D7C7A3"/>
                </a:solidFill>
                <a:latin typeface="Arial"/>
                <a:ea typeface="Arial"/>
              </a:rPr>
              <a:t>SUMMER PALACE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8408" y="5349240"/>
            <a:ext cx="822960" cy="10972"/>
          </a:xfrm>
          <a:prstGeom prst="rect">
            <a:avLst/>
          </a:prstGeom>
          <a:solidFill>
            <a:srgbClr val="D8B1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5696712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F7F2E8"/>
                </a:solidFill>
                <a:latin typeface="Noto Serif SC"/>
                <a:ea typeface="Noto Serif SC"/>
              </a:rPr>
              <a:t>▸  台榭参差金碧里，烟霞舒卷画图中。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408" y="6053328"/>
            <a:ext cx="64922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>
                <a:solidFill>
                  <a:srgbClr val="F7F2E8"/>
                </a:solidFill>
                <a:latin typeface="Noto Serif SC"/>
                <a:ea typeface="Noto Serif SC"/>
              </a:rPr>
              <a:t>▸  它以昆明湖、万寿山为基址，汲取江南园林设计手法，是保存最完整的皇家行宫御苑。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6565392"/>
            <a:ext cx="54864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D7C7A3"/>
                </a:solidFill>
                <a:latin typeface="Consolas"/>
                <a:ea typeface="Consolas"/>
              </a:rPr>
              <a:t>东方景点 · 书法摄影封面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69680" y="6565392"/>
            <a:ext cx="23317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600" b="0">
                <a:solidFill>
                  <a:srgbClr val="D7C7A3"/>
                </a:solidFill>
                <a:latin typeface="Consolas"/>
                <a:ea typeface="Consolas"/>
              </a:rPr>
              <a:t>PROMPTFORM / 001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westl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cxnSp>
        <p:nvCxnSpPr>
          <p:cNvPr id="3" name="Connector 2"/>
          <p:cNvCxnSpPr/>
          <p:nvPr/>
        </p:nvCxnSpPr>
        <p:spPr>
          <a:xfrm>
            <a:off x="960120" y="713232"/>
            <a:ext cx="10241280" cy="0"/>
          </a:xfrm>
          <a:prstGeom prst="line">
            <a:avLst/>
          </a:prstGeom>
          <a:ln w="9525">
            <a:solidFill>
              <a:srgbClr val="D8B1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60120" y="438912"/>
            <a:ext cx="47548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D7C7A3"/>
                </a:solidFill>
                <a:latin typeface="Consolas"/>
                <a:ea typeface="Consolas"/>
              </a:rPr>
              <a:t>EASTERN LANDSCAPE  /  NO. 001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61120" y="438912"/>
            <a:ext cx="22402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0">
                <a:solidFill>
                  <a:srgbClr val="D7C7A3"/>
                </a:solidFill>
                <a:latin typeface="Consolas"/>
                <a:ea typeface="Consolas"/>
              </a:rPr>
              <a:t>16:9  /  TEMPLATE 001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0976" y="1600200"/>
            <a:ext cx="6766560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600" b="0">
                <a:solidFill>
                  <a:srgbClr val="D8B16B"/>
                </a:solidFill>
                <a:latin typeface="STXingkai"/>
                <a:ea typeface="STXingkai"/>
              </a:rPr>
              <a:t>西湖</a:t>
            </a:r>
          </a:p>
        </p:txBody>
      </p:sp>
      <p:sp>
        <p:nvSpPr>
          <p:cNvPr id="7" name="Rectangle 6"/>
          <p:cNvSpPr/>
          <p:nvPr/>
        </p:nvSpPr>
        <p:spPr>
          <a:xfrm>
            <a:off x="2798064" y="1664208"/>
            <a:ext cx="475488" cy="475488"/>
          </a:xfrm>
          <a:prstGeom prst="rect">
            <a:avLst/>
          </a:prstGeom>
          <a:solidFill>
            <a:srgbClr val="521A13"/>
          </a:solidFill>
          <a:ln w="9525">
            <a:solidFill>
              <a:srgbClr val="C2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16352" y="1682496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sz="700" b="0">
                <a:solidFill>
                  <a:srgbClr val="D7C7A3"/>
                </a:solidFill>
                <a:latin typeface="STKaiti"/>
                <a:ea typeface="STKaiti"/>
              </a:rPr>
              <a:t>东
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3182112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D7C7A3"/>
                </a:solidFill>
                <a:latin typeface="Arial"/>
                <a:ea typeface="Arial"/>
              </a:rPr>
              <a:t>WEST LAKE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8408" y="5349240"/>
            <a:ext cx="822960" cy="10972"/>
          </a:xfrm>
          <a:prstGeom prst="rect">
            <a:avLst/>
          </a:prstGeom>
          <a:solidFill>
            <a:srgbClr val="D8B1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5696712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F7F2E8"/>
                </a:solidFill>
                <a:latin typeface="Noto Serif SC"/>
                <a:ea typeface="Noto Serif SC"/>
              </a:rPr>
              <a:t>▸  欲把西湖比西子，淡妆浓抹总相宜。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408" y="6053328"/>
            <a:ext cx="64922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>
                <a:solidFill>
                  <a:srgbClr val="F7F2E8"/>
                </a:solidFill>
                <a:latin typeface="Noto Serif SC"/>
                <a:ea typeface="Noto Serif SC"/>
              </a:rPr>
              <a:t>▸  三面云山一面城，苏堤、白堤与雷峰塔把湖面分成层层远深。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6565392"/>
            <a:ext cx="54864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D7C7A3"/>
                </a:solidFill>
                <a:latin typeface="Consolas"/>
                <a:ea typeface="Consolas"/>
              </a:rPr>
              <a:t>东方景点 · 书法摄影封面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69680" y="6565392"/>
            <a:ext cx="23317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600" b="0">
                <a:solidFill>
                  <a:srgbClr val="D7C7A3"/>
                </a:solidFill>
                <a:latin typeface="Consolas"/>
                <a:ea typeface="Consolas"/>
              </a:rPr>
              <a:t>PROMPTFORM / 001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zhangjiaji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cxnSp>
        <p:nvCxnSpPr>
          <p:cNvPr id="3" name="Connector 2"/>
          <p:cNvCxnSpPr/>
          <p:nvPr/>
        </p:nvCxnSpPr>
        <p:spPr>
          <a:xfrm>
            <a:off x="960120" y="713232"/>
            <a:ext cx="10241280" cy="0"/>
          </a:xfrm>
          <a:prstGeom prst="line">
            <a:avLst/>
          </a:prstGeom>
          <a:ln w="9525">
            <a:solidFill>
              <a:srgbClr val="D8B1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60120" y="438912"/>
            <a:ext cx="47548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D7C7A3"/>
                </a:solidFill>
                <a:latin typeface="Consolas"/>
                <a:ea typeface="Consolas"/>
              </a:rPr>
              <a:t>EASTERN LANDSCAPE  /  NO. 001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61120" y="438912"/>
            <a:ext cx="22402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0">
                <a:solidFill>
                  <a:srgbClr val="D7C7A3"/>
                </a:solidFill>
                <a:latin typeface="Consolas"/>
                <a:ea typeface="Consolas"/>
              </a:rPr>
              <a:t>16:9  /  TEMPLATE 001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0976" y="1600200"/>
            <a:ext cx="6766560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600" b="0">
                <a:solidFill>
                  <a:srgbClr val="D8B16B"/>
                </a:solidFill>
                <a:latin typeface="STXingkai"/>
                <a:ea typeface="STXingkai"/>
              </a:rPr>
              <a:t>张家界</a:t>
            </a:r>
          </a:p>
        </p:txBody>
      </p:sp>
      <p:sp>
        <p:nvSpPr>
          <p:cNvPr id="7" name="Rectangle 6"/>
          <p:cNvSpPr/>
          <p:nvPr/>
        </p:nvSpPr>
        <p:spPr>
          <a:xfrm>
            <a:off x="3666744" y="1664208"/>
            <a:ext cx="475488" cy="475488"/>
          </a:xfrm>
          <a:prstGeom prst="rect">
            <a:avLst/>
          </a:prstGeom>
          <a:solidFill>
            <a:srgbClr val="521A13"/>
          </a:solidFill>
          <a:ln w="9525">
            <a:solidFill>
              <a:srgbClr val="C2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85031" y="1682496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sz="700" b="0">
                <a:solidFill>
                  <a:srgbClr val="D7C7A3"/>
                </a:solidFill>
                <a:latin typeface="STKaiti"/>
                <a:ea typeface="STKaiti"/>
              </a:rPr>
              <a:t>东
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3182112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D7C7A3"/>
                </a:solidFill>
                <a:latin typeface="Arial"/>
                <a:ea typeface="Arial"/>
              </a:rPr>
              <a:t>ZHANGJIAJIE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8408" y="5349240"/>
            <a:ext cx="822960" cy="10972"/>
          </a:xfrm>
          <a:prstGeom prst="rect">
            <a:avLst/>
          </a:prstGeom>
          <a:solidFill>
            <a:srgbClr val="D8B1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5696712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F7F2E8"/>
                </a:solidFill>
                <a:latin typeface="Noto Serif SC"/>
                <a:ea typeface="Noto Serif SC"/>
              </a:rPr>
              <a:t>▸  三千奇峰，八百秀水。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408" y="6053328"/>
            <a:ext cx="64922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>
                <a:solidFill>
                  <a:srgbClr val="F7F2E8"/>
                </a:solidFill>
                <a:latin typeface="Noto Serif SC"/>
                <a:ea typeface="Noto Serif SC"/>
              </a:rPr>
              <a:t>▸  石英砂岩峰林在云雾中起伏，像一组被时间削出的竖向构图。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6565392"/>
            <a:ext cx="54864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D7C7A3"/>
                </a:solidFill>
                <a:latin typeface="Consolas"/>
                <a:ea typeface="Consolas"/>
              </a:rPr>
              <a:t>东方景点 · 书法摄影封面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69680" y="6565392"/>
            <a:ext cx="23317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600" b="0">
                <a:solidFill>
                  <a:srgbClr val="D7C7A3"/>
                </a:solidFill>
                <a:latin typeface="Consolas"/>
                <a:ea typeface="Consolas"/>
              </a:rPr>
              <a:t>PROMPTFORM / 001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3657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A63A2B"/>
                </a:solidFill>
                <a:latin typeface="Consolas"/>
                <a:ea typeface="Consolas"/>
              </a:rPr>
              <a:t>PROMPTFORM / TEMPLATE 001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60120"/>
            <a:ext cx="6035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0">
                <a:solidFill>
                  <a:srgbClr val="171512"/>
                </a:solidFill>
                <a:latin typeface="Noto Serif SC"/>
                <a:ea typeface="Noto Serif SC"/>
              </a:rPr>
              <a:t>使用说明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521208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>
                <a:solidFill>
                  <a:srgbClr val="736B5E"/>
                </a:solidFill>
                <a:latin typeface="Noto Serif SC"/>
                <a:ea typeface="Noto Serif SC"/>
              </a:rPr>
              <a:t>固定版式，挖空变量。
替换文字、图片，版式仍然成立。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24612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A63A2B"/>
                </a:solidFill>
                <a:latin typeface="Consolas"/>
                <a:ea typeface="Consola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00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171512"/>
                </a:solidFill>
                <a:latin typeface="Noto Serif SC"/>
                <a:ea typeface="Noto Serif SC"/>
              </a:rPr>
              <a:t>替换主题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6240" y="3218688"/>
            <a:ext cx="67665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>
                <a:solidFill>
                  <a:srgbClr val="736B5E"/>
                </a:solidFill>
                <a:latin typeface="Noto Serif SC"/>
                <a:ea typeface="Noto Serif SC"/>
              </a:rPr>
              <a:t>主标题控制在 8 个汉字以内。超过 5 个字时，字号会自动缩小。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06908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A63A2B"/>
                </a:solidFill>
                <a:latin typeface="Consolas"/>
                <a:ea typeface="Consola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402336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171512"/>
                </a:solidFill>
                <a:latin typeface="Noto Serif SC"/>
                <a:ea typeface="Noto Serif SC"/>
              </a:rPr>
              <a:t>替换诗句与说明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6240" y="4041648"/>
            <a:ext cx="67665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>
                <a:solidFill>
                  <a:srgbClr val="736B5E"/>
                </a:solidFill>
                <a:latin typeface="Noto Serif SC"/>
                <a:ea typeface="Noto Serif SC"/>
              </a:rPr>
              <a:t>诗句一行、说明两到三行。说明不要超过 62 个汉字。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489204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A63A2B"/>
                </a:solidFill>
                <a:latin typeface="Consolas"/>
                <a:ea typeface="Consola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48463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171512"/>
                </a:solidFill>
                <a:latin typeface="Noto Serif SC"/>
                <a:ea typeface="Noto Serif SC"/>
              </a:rPr>
              <a:t>换背景图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4864608"/>
            <a:ext cx="67665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>
                <a:solidFill>
                  <a:srgbClr val="736B5E"/>
                </a:solidFill>
                <a:latin typeface="Noto Serif SC"/>
                <a:ea typeface="Noto Serif SC"/>
              </a:rPr>
              <a:t>优先选择主体在右、左侧有干净留白的照片。主体在左时，把文字镜像到右侧。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6309360"/>
            <a:ext cx="107899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36B5E"/>
                </a:solidFill>
                <a:latin typeface="Noto Serif SC"/>
                <a:ea typeface="Noto Serif SC"/>
              </a:rPr>
              <a:t>示例照片来自 Pexels，仅用于版式演示。模板、提示词与页面设计由 PROMPTFORM 整理。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